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75AD"/>
    <a:srgbClr val="1A74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9" autoAdjust="0"/>
    <p:restoredTop sz="95449" autoAdjust="0"/>
  </p:normalViewPr>
  <p:slideViewPr>
    <p:cSldViewPr snapToGrid="0">
      <p:cViewPr varScale="1">
        <p:scale>
          <a:sx n="70" d="100"/>
          <a:sy n="70" d="100"/>
        </p:scale>
        <p:origin x="-69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50565-335B-4435-BCA2-4F18E1B53727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74961B-3388-4D40-825B-16DA79A6484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50565-335B-4435-BCA2-4F18E1B53727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4961B-3388-4D40-825B-16DA79A648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50565-335B-4435-BCA2-4F18E1B53727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4961B-3388-4D40-825B-16DA79A648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50565-335B-4435-BCA2-4F18E1B53727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4961B-3388-4D40-825B-16DA79A648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50565-335B-4435-BCA2-4F18E1B53727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4961B-3388-4D40-825B-16DA79A6484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50565-335B-4435-BCA2-4F18E1B53727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4961B-3388-4D40-825B-16DA79A6484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50565-335B-4435-BCA2-4F18E1B53727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4961B-3388-4D40-825B-16DA79A6484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50565-335B-4435-BCA2-4F18E1B53727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4961B-3388-4D40-825B-16DA79A648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50565-335B-4435-BCA2-4F18E1B53727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4961B-3388-4D40-825B-16DA79A648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50565-335B-4435-BCA2-4F18E1B53727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4961B-3388-4D40-825B-16DA79A648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50565-335B-4435-BCA2-4F18E1B53727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4961B-3388-4D40-825B-16DA79A648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F450565-335B-4435-BCA2-4F18E1B53727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474961B-3388-4D40-825B-16DA79A6484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mailto:trcont@trcont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slide" Target="slide5.xml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0" r="4116" b="62332"/>
          <a:stretch/>
        </p:blipFill>
        <p:spPr>
          <a:xfrm>
            <a:off x="0" y="5244860"/>
            <a:ext cx="12192000" cy="175905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04" y="529170"/>
            <a:ext cx="4568779" cy="58978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502325" y="2306376"/>
            <a:ext cx="7697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n w="17780" cmpd="sng">
                  <a:solidFill>
                    <a:srgbClr val="1875AD"/>
                  </a:solidFill>
                  <a:prstDash val="solid"/>
                  <a:miter lim="800000"/>
                </a:ln>
                <a:solidFill>
                  <a:srgbClr val="1875AD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ПАО «ТрансКонтейнер»</a:t>
            </a:r>
            <a:endParaRPr lang="ru-RU" sz="4800" b="1" dirty="0">
              <a:ln w="17780" cmpd="sng">
                <a:solidFill>
                  <a:srgbClr val="1875AD"/>
                </a:solidFill>
                <a:prstDash val="solid"/>
                <a:miter lim="800000"/>
              </a:ln>
              <a:solidFill>
                <a:srgbClr val="1875AD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86898" y="3228380"/>
            <a:ext cx="729305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b="1" dirty="0" smtClean="0">
                <a:ln>
                  <a:solidFill>
                    <a:srgbClr val="1875AD"/>
                  </a:solidFill>
                </a:ln>
                <a:solidFill>
                  <a:srgbClr val="1A74AC"/>
                </a:solidFill>
                <a:effectLst>
                  <a:glow rad="38100">
                    <a:srgbClr val="002060">
                      <a:alpha val="71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ВЫСОКОЕ  ИСКУССТВО  ГРАМОТНОЙ  ЛОГИСТИКИ</a:t>
            </a:r>
            <a:endParaRPr lang="ru-RU" sz="2100" b="1" dirty="0">
              <a:ln>
                <a:solidFill>
                  <a:srgbClr val="1875AD"/>
                </a:solidFill>
              </a:ln>
              <a:solidFill>
                <a:srgbClr val="1A74AC"/>
              </a:solidFill>
              <a:effectLst>
                <a:glow rad="38100">
                  <a:srgbClr val="002060">
                    <a:alpha val="71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29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259" y="300540"/>
            <a:ext cx="10972800" cy="1600200"/>
          </a:xfrm>
        </p:spPr>
        <p:txBody>
          <a:bodyPr/>
          <a:lstStyle/>
          <a:p>
            <a:r>
              <a:rPr lang="ru-RU" sz="4000" b="1" dirty="0">
                <a:solidFill>
                  <a:srgbClr val="1875AD"/>
                </a:solidFill>
              </a:rPr>
              <a:t>Почему ПАО «ТрансКонтейнер»</a:t>
            </a:r>
            <a:br>
              <a:rPr lang="ru-RU" sz="4000" b="1" dirty="0">
                <a:solidFill>
                  <a:srgbClr val="1875AD"/>
                </a:solidFill>
              </a:rPr>
            </a:br>
            <a:endParaRPr lang="ru-RU" sz="4000" b="1" dirty="0">
              <a:solidFill>
                <a:srgbClr val="1875AD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46519" cy="12218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473257" y="1653566"/>
            <a:ext cx="1150969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Вы </a:t>
            </a:r>
            <a:r>
              <a:rPr lang="ru-RU" sz="2800" dirty="0"/>
              <a:t>можете смело доверить нам доставку вашего груза. Мы - </a:t>
            </a:r>
            <a:r>
              <a:rPr lang="ru-RU" sz="2800" dirty="0" smtClean="0"/>
              <a:t>это: </a:t>
            </a:r>
          </a:p>
          <a:p>
            <a:endParaRPr lang="ru-RU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перевозки на более 300 тысячах маршрутов в России и за её </a:t>
            </a:r>
            <a:r>
              <a:rPr lang="ru-RU" sz="2800" dirty="0" smtClean="0"/>
              <a:t>пределами</a:t>
            </a:r>
          </a:p>
          <a:p>
            <a:endParaRPr lang="ru-RU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собственная сеть из 38 железнодорожных контейнерных терминалов в </a:t>
            </a:r>
            <a:r>
              <a:rPr lang="ru-RU" sz="2800" dirty="0" smtClean="0"/>
              <a:t>России</a:t>
            </a:r>
          </a:p>
          <a:p>
            <a:endParaRPr lang="ru-RU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единый высокий уровень сервиса в любом из 90 центров продаж по всей стране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156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6098" y="420130"/>
            <a:ext cx="10972800" cy="1600200"/>
          </a:xfrm>
        </p:spPr>
        <p:txBody>
          <a:bodyPr/>
          <a:lstStyle/>
          <a:p>
            <a:r>
              <a:rPr lang="ru-RU" b="1" dirty="0">
                <a:solidFill>
                  <a:srgbClr val="1875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Контактная информация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125047, Москва Оружейный переулок,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д.19</a:t>
            </a:r>
          </a:p>
          <a:p>
            <a:pPr marL="0" indent="0">
              <a:buNone/>
            </a:pPr>
            <a:endParaRPr lang="ru-RU" sz="3200" b="1" dirty="0" smtClean="0"/>
          </a:p>
          <a:p>
            <a:pPr marL="0" indent="0"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Многоканальная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линия (Москва и область): 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+7 495 788 17 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  <a:p>
            <a:pPr marL="0" indent="0">
              <a:buNone/>
            </a:pP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Бесплатная линия (регионы): 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8 800 100 22 20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(круглосуточно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почта: 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trcont@trcont.co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m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46519" cy="12218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8072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4010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438" y="1223320"/>
            <a:ext cx="6219371" cy="460038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900" dirty="0"/>
              <a:t/>
            </a:r>
            <a:br>
              <a:rPr lang="ru-RU" sz="1900" dirty="0"/>
            </a:br>
            <a:r>
              <a:rPr lang="ru-RU" sz="4000" b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ПАО</a:t>
            </a:r>
            <a:r>
              <a:rPr lang="en-US" sz="4000" b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«ТрансКонтейнер</a:t>
            </a:r>
            <a:r>
              <a:rPr lang="ru-RU" sz="4000" b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было основано в 2006 </a:t>
            </a:r>
            <a:r>
              <a:rPr lang="ru-RU" sz="4000" b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r>
              <a:rPr lang="en-US" sz="4000" b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ПАО «ТрансКонтейнер» — лидер</a:t>
            </a:r>
            <a:r>
              <a:rPr lang="en-US" sz="4000" b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контейнерной железнодорожной логистики в Евразии</a:t>
            </a:r>
            <a:endParaRPr lang="ru-RU" sz="4000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080" y="1892633"/>
            <a:ext cx="2354904" cy="111548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903713" y="2862347"/>
            <a:ext cx="35376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34 194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фитинговых платформ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851" y="3465381"/>
            <a:ext cx="2481363" cy="117538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624531" y="4493720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87 810 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крупнотоннажных контейнеров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847" y="5042664"/>
            <a:ext cx="2481367" cy="1175384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6624526" y="6130500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400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единиц автомобильной техники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079" y="176111"/>
            <a:ext cx="2354904" cy="1115481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7975055" y="1194315"/>
            <a:ext cx="3394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единиц погрузочной техники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46519" cy="12218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0694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928" y="84178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1A7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мы </a:t>
            </a:r>
            <a:r>
              <a:rPr lang="ru-RU" b="1" dirty="0" smtClean="0">
                <a:solidFill>
                  <a:srgbClr val="1A7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делаем?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2616" y="1936568"/>
            <a:ext cx="10663881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поможем вам в решении простых и сложных логистических задач. Вот далеко не полный перечень того, что мы делаем: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00401" y="2903689"/>
            <a:ext cx="283013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		</a:t>
            </a:r>
          </a:p>
          <a:p>
            <a:r>
              <a:rPr lang="ru-RU" dirty="0" smtClean="0"/>
              <a:t>				</a:t>
            </a:r>
          </a:p>
          <a:p>
            <a:r>
              <a:rPr lang="ru-RU" dirty="0"/>
              <a:t>		</a:t>
            </a:r>
          </a:p>
          <a:p>
            <a:r>
              <a:rPr lang="ru-RU" dirty="0" smtClean="0"/>
              <a:t>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Хранение контейнеров</a:t>
            </a:r>
            <a:r>
              <a:rPr lang="ru-RU" dirty="0" smtClean="0"/>
              <a:t>	</a:t>
            </a:r>
            <a:endParaRPr lang="ru-RU" dirty="0"/>
          </a:p>
        </p:txBody>
      </p:sp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55" y="5025742"/>
            <a:ext cx="2664568" cy="1262164"/>
          </a:xfrm>
          <a:prstGeom prst="rect">
            <a:avLst/>
          </a:prstGeom>
        </p:spPr>
      </p:pic>
      <p:pic>
        <p:nvPicPr>
          <p:cNvPr id="6" name="Рисунок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848" y="4973010"/>
            <a:ext cx="2686994" cy="1272787"/>
          </a:xfrm>
          <a:prstGeom prst="rect">
            <a:avLst/>
          </a:prstGeom>
        </p:spPr>
      </p:pic>
      <p:pic>
        <p:nvPicPr>
          <p:cNvPr id="7" name="Рисунок 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973" y="4983185"/>
            <a:ext cx="2644032" cy="1252436"/>
          </a:xfrm>
          <a:prstGeom prst="rect">
            <a:avLst/>
          </a:prstGeom>
        </p:spPr>
      </p:pic>
      <p:pic>
        <p:nvPicPr>
          <p:cNvPr id="8" name="Рисунок 7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461" y="5013583"/>
            <a:ext cx="2325452" cy="110153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28712" y="3999327"/>
            <a:ext cx="28080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Контейнерные перевозки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железной дороге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215972" y="4280512"/>
            <a:ext cx="27426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Автоперевозки грузов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869150" y="4142012"/>
            <a:ext cx="33228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Перевозка водным транспортом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46519" cy="12218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9302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907" y="976183"/>
            <a:ext cx="5779285" cy="308918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4800" b="1" dirty="0">
                <a:solidFill>
                  <a:srgbClr val="1A74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Контейнерные </a:t>
            </a:r>
            <a:r>
              <a:rPr lang="ru-RU" sz="4800" b="1" dirty="0" smtClean="0">
                <a:solidFill>
                  <a:srgbClr val="1A74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перевозки по </a:t>
            </a:r>
            <a:r>
              <a:rPr lang="ru-RU" sz="4800" b="1" dirty="0">
                <a:solidFill>
                  <a:srgbClr val="1A74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железной дороге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46519" cy="12218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21276" y="3985218"/>
            <a:ext cx="1155356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Доставка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контейнеров железнодорожным транспортом из Азии 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Европу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Контейнерные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перевозки из Китая 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Россию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Отслеживание контейнерной перевозки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2011" y="445615"/>
            <a:ext cx="4769709" cy="305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77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8931" y="720055"/>
            <a:ext cx="7898332" cy="1325563"/>
          </a:xfrm>
        </p:spPr>
        <p:txBody>
          <a:bodyPr>
            <a:normAutofit fontScale="90000"/>
          </a:bodyPr>
          <a:lstStyle/>
          <a:p>
            <a:r>
              <a:rPr lang="ru-RU" sz="6000" b="1" dirty="0">
                <a:solidFill>
                  <a:srgbClr val="1A7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Хранение контейнеров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46519" cy="12218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48519" y="1995587"/>
            <a:ext cx="50614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 временного хранения, расположенных по всей России на наших железнодорожных терминалах.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5892" y="1779372"/>
            <a:ext cx="5855314" cy="399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69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676" y="222421"/>
            <a:ext cx="10972800" cy="1600200"/>
          </a:xfrm>
        </p:spPr>
        <p:txBody>
          <a:bodyPr>
            <a:normAutofit/>
          </a:bodyPr>
          <a:lstStyle/>
          <a:p>
            <a:r>
              <a:rPr lang="ru-RU" sz="6600" b="1" dirty="0">
                <a:solidFill>
                  <a:srgbClr val="1A7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Автоперевозки грузов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6606" y="2230396"/>
            <a:ext cx="4765589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располагаем автотранспортом по всей нашей </a:t>
            </a:r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сети</a:t>
            </a:r>
            <a:endParaRPr lang="en-US" sz="4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46519" cy="12218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9967" y="1643449"/>
            <a:ext cx="6141308" cy="465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62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962" y="358346"/>
            <a:ext cx="10972800" cy="1600200"/>
          </a:xfrm>
        </p:spPr>
        <p:txBody>
          <a:bodyPr>
            <a:normAutofit/>
          </a:bodyPr>
          <a:lstStyle/>
          <a:p>
            <a:r>
              <a:rPr lang="ru-RU" sz="4900" b="1" dirty="0">
                <a:solidFill>
                  <a:srgbClr val="1A7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Перевозка водным транспортом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46519" cy="12218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3" name="Прямоугольник 22"/>
          <p:cNvSpPr/>
          <p:nvPr/>
        </p:nvSpPr>
        <p:spPr>
          <a:xfrm>
            <a:off x="6586152" y="2054992"/>
            <a:ext cx="4806777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партнерские взаимоотношения с морскими и речными транспортными компаниями расширяют географию перевозок контейнерных грузов.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053" y="2038862"/>
            <a:ext cx="5375189" cy="388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68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1875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Таможенная очистка</a:t>
            </a:r>
            <a:endParaRPr lang="ru-RU" b="1" dirty="0">
              <a:solidFill>
                <a:srgbClr val="1875A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1385" y="2304537"/>
            <a:ext cx="4716162" cy="32560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 можем обеспечить выполнение таможенной очистки с полным соответствием международному торговому праву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46519" cy="12218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ТрансКонтейнер» нарастил обработку контейнеров в 2021 году - EastRussia |  Дальний Восто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262" y="2125360"/>
            <a:ext cx="5778081" cy="376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87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1875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услуги</a:t>
            </a:r>
            <a:endParaRPr lang="ru-RU" b="1" dirty="0">
              <a:solidFill>
                <a:srgbClr val="1875A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46519" cy="12218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909" y="2085974"/>
            <a:ext cx="2601870" cy="123246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546" y="3395791"/>
            <a:ext cx="2432994" cy="115247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342" y="4606752"/>
            <a:ext cx="2822232" cy="1336847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435178" y="2364429"/>
            <a:ext cx="127768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Регулярные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контейнерные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поезда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418600" y="3602680"/>
            <a:ext cx="50269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Отслеживание контейнеров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443416" y="4922280"/>
            <a:ext cx="82955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контейнеров на терминале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28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447</TotalTime>
  <Words>218</Words>
  <Application>Microsoft Office PowerPoint</Application>
  <PresentationFormat>Произвольный</PresentationFormat>
  <Paragraphs>56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Исполнительная</vt:lpstr>
      <vt:lpstr>Презентация PowerPoint</vt:lpstr>
      <vt:lpstr> ПАО «ТрансКонтейнер» было основано в 2006 году  ПАО «ТрансКонтейнер» — лидер контейнерной железнодорожной логистики в Евразии</vt:lpstr>
      <vt:lpstr>Что мы делаем? </vt:lpstr>
      <vt:lpstr>Контейнерные перевозки по железной дороге </vt:lpstr>
      <vt:lpstr>Хранение контейнеров  </vt:lpstr>
      <vt:lpstr>Автоперевозки грузов </vt:lpstr>
      <vt:lpstr>Перевозка водным транспортом </vt:lpstr>
      <vt:lpstr>Таможенная очистка</vt:lpstr>
      <vt:lpstr>Дополнительные услуги</vt:lpstr>
      <vt:lpstr>Почему ПАО «ТрансКонтейнер» </vt:lpstr>
      <vt:lpstr>Контактная информация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User4</dc:creator>
  <cp:lastModifiedBy>RePack by Diakov</cp:lastModifiedBy>
  <cp:revision>43</cp:revision>
  <dcterms:created xsi:type="dcterms:W3CDTF">2022-06-14T07:30:03Z</dcterms:created>
  <dcterms:modified xsi:type="dcterms:W3CDTF">2023-12-17T13:14:07Z</dcterms:modified>
</cp:coreProperties>
</file>